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8" r:id="rId2"/>
    <p:sldId id="289" r:id="rId3"/>
    <p:sldId id="290" r:id="rId4"/>
    <p:sldId id="291" r:id="rId5"/>
    <p:sldId id="292" r:id="rId6"/>
    <p:sldId id="293" r:id="rId7"/>
    <p:sldId id="295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0FAB7D"/>
    <a:srgbClr val="EAB200"/>
    <a:srgbClr val="2AAF82"/>
    <a:srgbClr val="336EA8"/>
    <a:srgbClr val="94B9D6"/>
    <a:srgbClr val="1869A6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01773-843B-402D-B943-E7367BE302C1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223A7-FDE5-4555-AB7B-2BBB96A8A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9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320F9A-DFA0-4189-B502-951ABE0D96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B26E85-A47D-4EB8-AACC-5D71388BF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12" y="330213"/>
            <a:ext cx="1284576" cy="6377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5E96502-5A71-49D7-91EF-E9D795A0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02CB4-0340-43A8-A558-65E5F6C99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4AB7B-7005-4435-A7A3-37533F45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AB22-A587-460A-8DB1-21F427EE30FA}" type="datetime1">
              <a:rPr lang="en-US" smtClean="0"/>
              <a:t>5/13/2024</a:t>
            </a:fld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D404EBF-6236-4A3D-BEB9-F17357463B06}"/>
              </a:ext>
            </a:extLst>
          </p:cNvPr>
          <p:cNvSpPr/>
          <p:nvPr userDrawn="1"/>
        </p:nvSpPr>
        <p:spPr>
          <a:xfrm>
            <a:off x="838200" y="6338919"/>
            <a:ext cx="2743200" cy="382556"/>
          </a:xfrm>
          <a:custGeom>
            <a:avLst/>
            <a:gdLst/>
            <a:ahLst/>
            <a:cxnLst/>
            <a:rect l="l" t="t" r="r" b="b"/>
            <a:pathLst>
              <a:path w="1026026" h="189485">
                <a:moveTo>
                  <a:pt x="0" y="0"/>
                </a:moveTo>
                <a:lnTo>
                  <a:pt x="1026026" y="0"/>
                </a:lnTo>
                <a:lnTo>
                  <a:pt x="1026026" y="189485"/>
                </a:lnTo>
                <a:lnTo>
                  <a:pt x="0" y="189485"/>
                </a:lnTo>
                <a:close/>
              </a:path>
            </a:pathLst>
          </a:custGeom>
          <a:solidFill>
            <a:srgbClr val="1869A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7D51-1B41-4AAB-838C-EF900F85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E0C4BE-FE7F-4C02-9A3E-71BC3A48C6D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" y="0"/>
            <a:ext cx="1489765" cy="1386637"/>
          </a:xfrm>
          <a:prstGeom prst="rect">
            <a:avLst/>
          </a:prstGeom>
        </p:spPr>
      </p:pic>
      <p:sp>
        <p:nvSpPr>
          <p:cNvPr id="15" name="Freeform 6">
            <a:extLst>
              <a:ext uri="{FF2B5EF4-FFF2-40B4-BE49-F238E27FC236}">
                <a16:creationId xmlns:a16="http://schemas.microsoft.com/office/drawing/2014/main" id="{5140D0A2-F8A9-7918-6D42-0B21462A7985}"/>
              </a:ext>
            </a:extLst>
          </p:cNvPr>
          <p:cNvSpPr/>
          <p:nvPr userDrawn="1"/>
        </p:nvSpPr>
        <p:spPr>
          <a:xfrm>
            <a:off x="10933155" y="6344015"/>
            <a:ext cx="466090" cy="431923"/>
          </a:xfrm>
          <a:custGeom>
            <a:avLst/>
            <a:gdLst/>
            <a:ahLst/>
            <a:cxnLst/>
            <a:rect l="l" t="t" r="r" b="b"/>
            <a:pathLst>
              <a:path w="1026026" h="189485">
                <a:moveTo>
                  <a:pt x="0" y="0"/>
                </a:moveTo>
                <a:lnTo>
                  <a:pt x="1026026" y="0"/>
                </a:lnTo>
                <a:lnTo>
                  <a:pt x="1026026" y="189485"/>
                </a:lnTo>
                <a:lnTo>
                  <a:pt x="0" y="189485"/>
                </a:lnTo>
                <a:close/>
              </a:path>
            </a:pathLst>
          </a:custGeom>
          <a:solidFill>
            <a:srgbClr val="1869A6"/>
          </a:solidFill>
        </p:spPr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E9A13-D855-42EA-8471-DDA8E13B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27062-6971-4C1F-A975-AC85DCD0F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D55ECB-B9CD-4FA5-AACA-CDD01AACF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F606B-F0E0-4BB1-94D6-738E49DF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39D8-2C9F-4C83-A9B0-DAA5213C55C6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65738-7A1D-4D54-ADFC-91C34D4F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7C986-B0A0-4B82-9134-1B7676F5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7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5B8BC-3AC4-4059-BB3C-B12B6148A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C1D0E-02A9-4DFB-8CA3-A94A10E72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3F7A1-D368-4F71-BA41-54CA742F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A7DB-7105-477A-A53B-66EE4C464C85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D9678-2347-4C47-858A-5508F8383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10E8F-0367-4945-87E5-F2D254AD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47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8A88-1EE1-3422-84E1-7CB361B1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1FC91-FAA2-D65F-E901-C6884F9C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6A60-276A-4F97-ACCA-D9647D00145F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948D4D-60AF-93C1-9BF4-DCE9AEF7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DD901-3047-7838-FFFA-C6F934BAA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83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60B6D-1D51-4444-8393-E35BA63F1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61446-D5C8-48D6-8362-2691AC20F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94AA4-5DCE-4AE8-9BC9-F29480FF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07058-AB46-40A5-B5AE-E9862D3C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C426E-5AEB-4C83-A17B-24163816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4BE44-49C7-449D-9550-1E7B6597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A4F7-FE01-4FEF-BC23-4EBFFF37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387F4-F1D2-4A96-86BB-A4831077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64528-CF98-4057-A72E-B9A4CD120849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B9BA3-57A0-4B4B-A089-2C5CE8708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2FDF6D-CD2D-433E-84D7-E83F8FCE5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12" y="330213"/>
            <a:ext cx="1284576" cy="6377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B2BDD0D-C88D-431E-BC92-4367CEB006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" y="0"/>
            <a:ext cx="1489765" cy="138663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FBEB5-E386-9685-E6D3-A062E9E4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37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25BB-1073-4118-9189-772DE5731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C724-756A-4777-8D83-3CD9AFD19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FC4DE-2AB7-4E43-BFBA-6FF436D9B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ABCCFF-F409-4BF2-9883-91BA170BF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AB6E-1449-484F-839A-72F1AB926085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82A71-7516-408D-862B-A5F34041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613D0-7994-4BCE-AE17-12E991FE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14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CC53-ADBE-4538-BDCF-8A6C0C074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37BC3-80C1-40A0-B8BD-B9E9F5642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B7EDB-C158-4B0F-AC48-1D7DE7DC8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7E96D1-3002-4810-98AF-A275B6334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DBB9A-2C9B-4E96-9E5C-6C3BE6449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99CCF-14FE-46E4-AEF3-3520D661A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77F4-5A4B-404C-9B12-B1C2D23BF538}" type="datetime1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8493FD-6F8C-4BED-896C-CBA26D0E9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AF6D6A-EFFC-4E81-9BDD-C595B6C9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75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16566-0B23-4F08-ACF0-2DDFF54A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396B25-2A2B-41A7-AF6D-57D5055F1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5C84-DE5D-4987-B03F-FC5DE116F4FC}" type="datetime1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5C9F0-C082-4566-AEB4-F08316DE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F48D6-A9E0-485D-BA28-15D5DACA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2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92526D-307A-4059-80C4-1413758A2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E5DC-29F0-425E-9C5F-65D266C7819A}" type="datetime1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E1822F-3DE8-45A0-9F67-6061DB1F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1B196-D439-43FF-B35C-F9A301B0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48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D350E-3F73-4F95-89B8-BF9D660E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CE4F2-B1FE-4665-B99F-04C8EBAAC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51F0C4-D797-433C-B73A-9C3B4D1BA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3DABF-2DE9-4FD5-B4A8-5E200B98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8100-C7E2-4CFC-B237-370F4D070F84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32E28-C4D1-4761-BD12-20FBE946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CF5A0-DC82-4F6C-8E49-2C9987C4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81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47410-9CC3-4CD7-A18A-2A1FBD8F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617FFE-99AB-4F61-A4A2-7D7A5832CF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EFC75-BA25-436F-A339-F8970D50B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AE525-9C27-44A4-ADC4-FEBFF450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3D8E5-CBFB-4C74-8BAC-323CD655AF9D}" type="datetime1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2E2F3-7DBB-4D25-9537-D2D24B0D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7A639-0697-4DE3-8BE3-94C24D6F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374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8F972D6-1319-4F4E-A35B-D719D3F5F86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385C812-25A0-4E40-A6AB-B4A290A631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12" y="330213"/>
            <a:ext cx="1284576" cy="637759"/>
          </a:xfrm>
          <a:prstGeom prst="rect">
            <a:avLst/>
          </a:prstGeom>
        </p:spPr>
      </p:pic>
      <p:sp>
        <p:nvSpPr>
          <p:cNvPr id="9" name="Freeform 6">
            <a:extLst>
              <a:ext uri="{FF2B5EF4-FFF2-40B4-BE49-F238E27FC236}">
                <a16:creationId xmlns:a16="http://schemas.microsoft.com/office/drawing/2014/main" id="{B25836A6-A2F7-4171-AA21-6CC267FCC70F}"/>
              </a:ext>
            </a:extLst>
          </p:cNvPr>
          <p:cNvSpPr/>
          <p:nvPr userDrawn="1"/>
        </p:nvSpPr>
        <p:spPr>
          <a:xfrm>
            <a:off x="838200" y="6338919"/>
            <a:ext cx="2743200" cy="382556"/>
          </a:xfrm>
          <a:custGeom>
            <a:avLst/>
            <a:gdLst/>
            <a:ahLst/>
            <a:cxnLst/>
            <a:rect l="l" t="t" r="r" b="b"/>
            <a:pathLst>
              <a:path w="1026026" h="189485">
                <a:moveTo>
                  <a:pt x="0" y="0"/>
                </a:moveTo>
                <a:lnTo>
                  <a:pt x="1026026" y="0"/>
                </a:lnTo>
                <a:lnTo>
                  <a:pt x="1026026" y="189485"/>
                </a:lnTo>
                <a:lnTo>
                  <a:pt x="0" y="189485"/>
                </a:lnTo>
                <a:close/>
              </a:path>
            </a:pathLst>
          </a:custGeom>
          <a:solidFill>
            <a:srgbClr val="1869A6"/>
          </a:solidFill>
        </p:spPr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91E89A-F8E2-4201-95AC-F9DBA9C318FE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" y="0"/>
            <a:ext cx="1489765" cy="1386637"/>
          </a:xfrm>
          <a:prstGeom prst="rect">
            <a:avLst/>
          </a:prstGeom>
        </p:spPr>
      </p:pic>
      <p:sp>
        <p:nvSpPr>
          <p:cNvPr id="11" name="Freeform 6">
            <a:extLst>
              <a:ext uri="{FF2B5EF4-FFF2-40B4-BE49-F238E27FC236}">
                <a16:creationId xmlns:a16="http://schemas.microsoft.com/office/drawing/2014/main" id="{BE728FAA-6989-49E4-827F-768285FCB943}"/>
              </a:ext>
            </a:extLst>
          </p:cNvPr>
          <p:cNvSpPr/>
          <p:nvPr userDrawn="1"/>
        </p:nvSpPr>
        <p:spPr>
          <a:xfrm>
            <a:off x="10974189" y="6344015"/>
            <a:ext cx="466090" cy="431923"/>
          </a:xfrm>
          <a:custGeom>
            <a:avLst/>
            <a:gdLst/>
            <a:ahLst/>
            <a:cxnLst/>
            <a:rect l="l" t="t" r="r" b="b"/>
            <a:pathLst>
              <a:path w="1026026" h="189485">
                <a:moveTo>
                  <a:pt x="0" y="0"/>
                </a:moveTo>
                <a:lnTo>
                  <a:pt x="1026026" y="0"/>
                </a:lnTo>
                <a:lnTo>
                  <a:pt x="1026026" y="189485"/>
                </a:lnTo>
                <a:lnTo>
                  <a:pt x="0" y="189485"/>
                </a:lnTo>
                <a:close/>
              </a:path>
            </a:pathLst>
          </a:custGeom>
          <a:solidFill>
            <a:srgbClr val="1869A6"/>
          </a:solidFill>
        </p:spPr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AA08C-8FDB-46C4-8ADC-9425CB5F2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C7012-56A5-4A5F-AE60-B293BCF52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F9DDF-39F3-4F98-9232-F9B55E8C47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fld id="{7F8FB2B6-F3EE-471E-8875-398DA1982B23}" type="datetime1">
              <a:rPr lang="en-US" smtClean="0"/>
              <a:t>5/13/2024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82B0E-0FEF-49F7-B246-1C5E6D54C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80338" y="6356350"/>
            <a:ext cx="42730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nen (national education network)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E8069-45EF-4F1D-8025-75594D26D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E24C92-1265-4741-8F9F-404A15D938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3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_z7A0v4VA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92B34-0D15-7EA8-6EC8-882F2E2F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DAB22-A587-460A-8DB1-21F427EE30FA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35A0E-AC3F-76EB-6342-EEAAB168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60062-CA24-942A-07F2-F7A595D84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C4D17-A2A9-29C2-D9CF-843C3B08816C}"/>
              </a:ext>
            </a:extLst>
          </p:cNvPr>
          <p:cNvSpPr txBox="1"/>
          <p:nvPr/>
        </p:nvSpPr>
        <p:spPr>
          <a:xfrm>
            <a:off x="3190321" y="382272"/>
            <a:ext cx="6127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End your presentation strongly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19BAB8-CEB9-6850-4B1D-3D57256E57F3}"/>
              </a:ext>
            </a:extLst>
          </p:cNvPr>
          <p:cNvSpPr txBox="1"/>
          <p:nvPr/>
        </p:nvSpPr>
        <p:spPr>
          <a:xfrm>
            <a:off x="-70361" y="1034483"/>
            <a:ext cx="127171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1] What should a presenter do after they finish the main part of the presentation?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9F6F41-3264-49F6-E6E8-EDE9A0141EE0}"/>
              </a:ext>
            </a:extLst>
          </p:cNvPr>
          <p:cNvSpPr txBox="1"/>
          <p:nvPr/>
        </p:nvSpPr>
        <p:spPr>
          <a:xfrm>
            <a:off x="454806" y="1434254"/>
            <a:ext cx="1219200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FAB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●Summarize the key points	</a:t>
            </a:r>
          </a:p>
          <a:p>
            <a:r>
              <a:rPr lang="en-US" sz="24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● Close the presentation </a:t>
            </a:r>
          </a:p>
          <a:p>
            <a:r>
              <a:rPr lang="en-US" sz="2400" b="1" i="1" dirty="0">
                <a:solidFill>
                  <a:srgbClr val="0FAB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Thank the audience	</a:t>
            </a:r>
          </a:p>
          <a:p>
            <a:r>
              <a:rPr lang="en-US" sz="2400" b="1" i="1" dirty="0">
                <a:solidFill>
                  <a:srgbClr val="0FAB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invite the audience to ask questions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D15407-4ACE-18F1-7635-828D9231C34E}"/>
              </a:ext>
            </a:extLst>
          </p:cNvPr>
          <p:cNvSpPr txBox="1"/>
          <p:nvPr/>
        </p:nvSpPr>
        <p:spPr>
          <a:xfrm>
            <a:off x="25194" y="2859586"/>
            <a:ext cx="1146770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2] What are the four techniques of closing/ ending?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A68F8D-8929-F7DA-C8D4-27CE271C1329}"/>
              </a:ext>
            </a:extLst>
          </p:cNvPr>
          <p:cNvSpPr txBox="1"/>
          <p:nvPr/>
        </p:nvSpPr>
        <p:spPr>
          <a:xfrm>
            <a:off x="168983" y="3250171"/>
            <a:ext cx="1169577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Include a strong CTA (A call to action)	 </a:t>
            </a:r>
          </a:p>
          <a:p>
            <a:r>
              <a:rPr lang="en-US" sz="27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Use a rhetorical question</a:t>
            </a:r>
          </a:p>
          <a:p>
            <a:r>
              <a:rPr lang="en-US" sz="27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come full circle					 </a:t>
            </a:r>
          </a:p>
          <a:p>
            <a:r>
              <a:rPr lang="en-US" sz="27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Come full circle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36A144-E4D0-9BA6-0962-78FF6F3B1A16}"/>
              </a:ext>
            </a:extLst>
          </p:cNvPr>
          <p:cNvSpPr txBox="1"/>
          <p:nvPr/>
        </p:nvSpPr>
        <p:spPr>
          <a:xfrm>
            <a:off x="92926" y="4955828"/>
            <a:ext cx="11695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3] What is the meaning of CTA (A call to action)?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C3F17E-19D9-59E0-5670-04F487F190D5}"/>
              </a:ext>
            </a:extLst>
          </p:cNvPr>
          <p:cNvSpPr txBox="1"/>
          <p:nvPr/>
        </p:nvSpPr>
        <p:spPr>
          <a:xfrm>
            <a:off x="-12707" y="5356007"/>
            <a:ext cx="120061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means you share the information with your audience and now you want them to do something with it</a:t>
            </a:r>
          </a:p>
        </p:txBody>
      </p:sp>
    </p:spTree>
    <p:extLst>
      <p:ext uri="{BB962C8B-B14F-4D97-AF65-F5344CB8AC3E}">
        <p14:creationId xmlns:p14="http://schemas.microsoft.com/office/powerpoint/2010/main" val="237570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ACA0D-D667-A1AF-ED91-9426A4B8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99E48-B3C6-3769-8BBF-9332F826E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1044F-99AA-0E99-FBDC-CCDD181F2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876A2-2465-39F8-B99A-6106C5C728FB}"/>
              </a:ext>
            </a:extLst>
          </p:cNvPr>
          <p:cNvSpPr txBox="1"/>
          <p:nvPr/>
        </p:nvSpPr>
        <p:spPr>
          <a:xfrm>
            <a:off x="194526" y="1292251"/>
            <a:ext cx="1034647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4] How can you motivate the audience to take action?</a:t>
            </a:r>
          </a:p>
          <a:p>
            <a:endParaRPr lang="en-US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D2FC90-F2B7-8F11-DA47-475C85011EAE}"/>
              </a:ext>
            </a:extLst>
          </p:cNvPr>
          <p:cNvSpPr txBox="1"/>
          <p:nvPr/>
        </p:nvSpPr>
        <p:spPr>
          <a:xfrm>
            <a:off x="194526" y="1750961"/>
            <a:ext cx="12191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the information you share should be relevant and convincing </a:t>
            </a:r>
          </a:p>
          <a:p>
            <a:r>
              <a:rPr lang="en-US" sz="20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</a:t>
            </a:r>
            <a:r>
              <a:rPr lang="en-US" sz="2400" b="1" i="1" dirty="0">
                <a:solidFill>
                  <a:srgbClr val="D09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active verbs to encourage audience to take action.</a:t>
            </a:r>
          </a:p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● Start with a negative motivation.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CD9738-C41D-51A6-7884-053409F64355}"/>
              </a:ext>
            </a:extLst>
          </p:cNvPr>
          <p:cNvSpPr txBox="1"/>
          <p:nvPr/>
        </p:nvSpPr>
        <p:spPr>
          <a:xfrm>
            <a:off x="364275" y="2972696"/>
            <a:ext cx="11633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negative motivation  means to start by showing them the negative side of not doing what you want them to do and follow this with the positive motivation.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DC82F4-FFEC-97C3-0EC1-A00F0AC38FC0}"/>
              </a:ext>
            </a:extLst>
          </p:cNvPr>
          <p:cNvSpPr txBox="1"/>
          <p:nvPr/>
        </p:nvSpPr>
        <p:spPr>
          <a:xfrm>
            <a:off x="450912" y="3841624"/>
            <a:ext cx="11131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5] What are rhetorical questions?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E9834C-8FD6-62B1-B0A2-2A69D09D0C40}"/>
              </a:ext>
            </a:extLst>
          </p:cNvPr>
          <p:cNvSpPr txBox="1"/>
          <p:nvPr/>
        </p:nvSpPr>
        <p:spPr>
          <a:xfrm>
            <a:off x="379014" y="4267992"/>
            <a:ext cx="108036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questions that we ask but don’t expect to be answered.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E43EA6-AFA9-8E11-DE57-03B422F5E7D1}"/>
              </a:ext>
            </a:extLst>
          </p:cNvPr>
          <p:cNvSpPr txBox="1"/>
          <p:nvPr/>
        </p:nvSpPr>
        <p:spPr>
          <a:xfrm>
            <a:off x="364275" y="5329818"/>
            <a:ext cx="116957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because the answer is obvious, or we want to get the audience thinking and attention.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B75160-EA9B-E6D6-9B1D-AC12A658ABDC}"/>
              </a:ext>
            </a:extLst>
          </p:cNvPr>
          <p:cNvSpPr txBox="1"/>
          <p:nvPr/>
        </p:nvSpPr>
        <p:spPr>
          <a:xfrm>
            <a:off x="364275" y="4786495"/>
            <a:ext cx="11695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6] Why cannot we answer rhetorical questions?  </a:t>
            </a:r>
          </a:p>
        </p:txBody>
      </p:sp>
    </p:spTree>
    <p:extLst>
      <p:ext uri="{BB962C8B-B14F-4D97-AF65-F5344CB8AC3E}">
        <p14:creationId xmlns:p14="http://schemas.microsoft.com/office/powerpoint/2010/main" val="388169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45965-7B78-B3D3-AF1D-F1EFE618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A1459-9834-01CE-8627-B875C7DA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659C1-D109-DD39-9365-E7D0828E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8482D8-DF79-6366-1A83-001045CC729C}"/>
              </a:ext>
            </a:extLst>
          </p:cNvPr>
          <p:cNvSpPr txBox="1"/>
          <p:nvPr/>
        </p:nvSpPr>
        <p:spPr>
          <a:xfrm>
            <a:off x="185852" y="1092143"/>
            <a:ext cx="120061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7] What does “come full circle” means?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066385-DD9F-5960-4A56-429F1EFCFC2C}"/>
              </a:ext>
            </a:extLst>
          </p:cNvPr>
          <p:cNvSpPr txBox="1"/>
          <p:nvPr/>
        </p:nvSpPr>
        <p:spPr>
          <a:xfrm>
            <a:off x="185852" y="1544935"/>
            <a:ext cx="118092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means you come back to the point where you began. This can give your presentation a sense of completion.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47B1DC-3575-233B-CE35-FEEFC3A26F35}"/>
              </a:ext>
            </a:extLst>
          </p:cNvPr>
          <p:cNvSpPr txBox="1"/>
          <p:nvPr/>
        </p:nvSpPr>
        <p:spPr>
          <a:xfrm>
            <a:off x="185852" y="2960409"/>
            <a:ext cx="114677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plan it from the beginning.  We ask a question at the start and answer it at the end.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BAF323-73AC-8E8A-A29B-1FC6346C3AAA}"/>
              </a:ext>
            </a:extLst>
          </p:cNvPr>
          <p:cNvSpPr txBox="1"/>
          <p:nvPr/>
        </p:nvSpPr>
        <p:spPr>
          <a:xfrm>
            <a:off x="185852" y="2437188"/>
            <a:ext cx="9980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8] How to implement the technique of “come full circle”?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2C47D7-778C-EE41-C75F-B74250108F1C}"/>
              </a:ext>
            </a:extLst>
          </p:cNvPr>
          <p:cNvSpPr txBox="1"/>
          <p:nvPr/>
        </p:nvSpPr>
        <p:spPr>
          <a:xfrm>
            <a:off x="185852" y="3486014"/>
            <a:ext cx="127171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9] What is “Come full circle 2”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9D8C8A-85B8-4FFF-AF6F-146F83AC602B}"/>
              </a:ext>
            </a:extLst>
          </p:cNvPr>
          <p:cNvSpPr txBox="1"/>
          <p:nvPr/>
        </p:nvSpPr>
        <p:spPr>
          <a:xfrm>
            <a:off x="185852" y="3821470"/>
            <a:ext cx="12192000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to start your story at the beginning of your presentation and finish it at the end.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EEC63D-46B3-3B20-42B7-CFD777393EDE}"/>
              </a:ext>
            </a:extLst>
          </p:cNvPr>
          <p:cNvSpPr txBox="1"/>
          <p:nvPr/>
        </p:nvSpPr>
        <p:spPr>
          <a:xfrm>
            <a:off x="185852" y="4386400"/>
            <a:ext cx="12009664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10] Why should we be careful when we finish the presentation with a quote 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95A4CB-D226-F18C-CE58-BE5B75CEDF78}"/>
              </a:ext>
            </a:extLst>
          </p:cNvPr>
          <p:cNvSpPr txBox="1"/>
          <p:nvPr/>
        </p:nvSpPr>
        <p:spPr>
          <a:xfrm>
            <a:off x="185852" y="4966367"/>
            <a:ext cx="11781064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most important thing is that the technique should be relevant to the main point you come across and it memorable. </a:t>
            </a:r>
          </a:p>
        </p:txBody>
      </p:sp>
    </p:spTree>
    <p:extLst>
      <p:ext uri="{BB962C8B-B14F-4D97-AF65-F5344CB8AC3E}">
        <p14:creationId xmlns:p14="http://schemas.microsoft.com/office/powerpoint/2010/main" val="128445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9CB5E-9CE9-8716-C273-42BC5A67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A4FB3-1AEB-F83B-070D-7697C605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8B631-0914-0BB5-E120-72EDF3363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7654D6-D88A-FF22-7564-18838367C3E0}"/>
              </a:ext>
            </a:extLst>
          </p:cNvPr>
          <p:cNvSpPr txBox="1"/>
          <p:nvPr/>
        </p:nvSpPr>
        <p:spPr>
          <a:xfrm>
            <a:off x="0" y="879489"/>
            <a:ext cx="12009664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11] How can you use a clear ending?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3569C-FECA-CAD7-3088-762712DA29BC}"/>
              </a:ext>
            </a:extLst>
          </p:cNvPr>
          <p:cNvSpPr txBox="1"/>
          <p:nvPr/>
        </p:nvSpPr>
        <p:spPr>
          <a:xfrm>
            <a:off x="0" y="1353972"/>
            <a:ext cx="11781064" cy="579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use a sign post or a phrase that is saying that you are coming to the end</a:t>
            </a:r>
          </a:p>
        </p:txBody>
      </p:sp>
    </p:spTree>
    <p:extLst>
      <p:ext uri="{BB962C8B-B14F-4D97-AF65-F5344CB8AC3E}">
        <p14:creationId xmlns:p14="http://schemas.microsoft.com/office/powerpoint/2010/main" val="379840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CF63B-C791-9714-B530-FA00804DB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FAF48-4B36-F2F1-1760-3D3D14A3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3D70F-173D-391C-1A9C-75079F32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5</a:t>
            </a:fld>
            <a:endParaRPr lang="en-US"/>
          </a:p>
        </p:txBody>
      </p:sp>
      <p:pic>
        <p:nvPicPr>
          <p:cNvPr id="25" name="Picture 24" descr="NEN | National Education Network">
            <a:extLst>
              <a:ext uri="{FF2B5EF4-FFF2-40B4-BE49-F238E27FC236}">
                <a16:creationId xmlns:a16="http://schemas.microsoft.com/office/drawing/2014/main" id="{FBC04CDB-412C-B7FC-9B6E-110CA88EC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890" y="0"/>
            <a:ext cx="1642110" cy="767715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648D15F-2E59-3638-A8C0-49F7D772C1C0}"/>
              </a:ext>
            </a:extLst>
          </p:cNvPr>
          <p:cNvSpPr txBox="1"/>
          <p:nvPr/>
        </p:nvSpPr>
        <p:spPr>
          <a:xfrm>
            <a:off x="1442755" y="411499"/>
            <a:ext cx="99110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 the examples with their suitable techniques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A8EB4B-6588-562C-D7B1-F2230230E6A3}"/>
              </a:ext>
            </a:extLst>
          </p:cNvPr>
          <p:cNvSpPr txBox="1"/>
          <p:nvPr/>
        </p:nvSpPr>
        <p:spPr>
          <a:xfrm>
            <a:off x="626533" y="830874"/>
            <a:ext cx="11552367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1] Include a strong CTA 					2] Use a rhetorical question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3] come full circle		4] Come full circle 2		5] using a sign post to end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27F7129-A1DC-9F50-460B-9E5BD47C5FC2}"/>
              </a:ext>
            </a:extLst>
          </p:cNvPr>
          <p:cNvSpPr txBox="1"/>
          <p:nvPr/>
        </p:nvSpPr>
        <p:spPr>
          <a:xfrm>
            <a:off x="13100" y="1890466"/>
            <a:ext cx="12192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A] So before we leave the room today, I’d like to ask you something: How can all contribute to this ambitious plan and become carbon neutral by the end of the decade. 	</a:t>
            </a:r>
            <a:endParaRPr lang="en-US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B] Before we finish, there is something I want you to do after the presentation: Visit our website, download our free guide, and start implementing our tips today.</a:t>
            </a:r>
            <a:endParaRPr lang="en-US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C] And that brings me to the end of my talk. </a:t>
            </a:r>
          </a:p>
          <a:p>
            <a:pPr algn="just"/>
            <a:r>
              <a:rPr lang="en-US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D] So, now it is your turn: Start a dialogue with your team and ask them how they can help us to achieve these goals.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E] Let me come back to the question I asked you at the start of my presentation: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Well</a:t>
            </a:r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How can we increase productivity among our employees?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three main things we need to do are: …….</a:t>
            </a:r>
          </a:p>
          <a:p>
            <a:pPr algn="just"/>
            <a:r>
              <a:rPr lang="en-US" sz="24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F] Do we want to stand by and see our competitors be more successful than us? Do we really want to be second best?</a:t>
            </a:r>
            <a:endParaRPr lang="en-US" sz="2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15D974-2727-050D-2372-47054C279F96}"/>
              </a:ext>
            </a:extLst>
          </p:cNvPr>
          <p:cNvSpPr txBox="1"/>
          <p:nvPr/>
        </p:nvSpPr>
        <p:spPr>
          <a:xfrm>
            <a:off x="9827440" y="2167855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(2)</a:t>
            </a:r>
            <a:endParaRPr lang="en-US" sz="2800" dirty="0">
              <a:solidFill>
                <a:srgbClr val="D09E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2B485D6-9B73-F417-7A9B-300A6BDA6969}"/>
              </a:ext>
            </a:extLst>
          </p:cNvPr>
          <p:cNvSpPr txBox="1"/>
          <p:nvPr/>
        </p:nvSpPr>
        <p:spPr>
          <a:xfrm>
            <a:off x="9620500" y="2951998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</a:t>
            </a:r>
            <a:endParaRPr lang="en-US" sz="2800" dirty="0">
              <a:solidFill>
                <a:srgbClr val="D09E0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A89C751-6F70-CB81-1920-FA68D41B8255}"/>
              </a:ext>
            </a:extLst>
          </p:cNvPr>
          <p:cNvSpPr txBox="1"/>
          <p:nvPr/>
        </p:nvSpPr>
        <p:spPr>
          <a:xfrm>
            <a:off x="5933582" y="3325674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(5)</a:t>
            </a:r>
            <a:endParaRPr lang="en-US" sz="2800" dirty="0">
              <a:solidFill>
                <a:srgbClr val="D09E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60C1D66-7851-61E3-68E4-DE143923AEC5}"/>
              </a:ext>
            </a:extLst>
          </p:cNvPr>
          <p:cNvSpPr txBox="1"/>
          <p:nvPr/>
        </p:nvSpPr>
        <p:spPr>
          <a:xfrm>
            <a:off x="3530601" y="4101824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(1)</a:t>
            </a:r>
            <a:endParaRPr lang="en-US" sz="2800" dirty="0">
              <a:solidFill>
                <a:srgbClr val="D09E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C33AAC-3A4E-0B2B-1D83-8652227132BA}"/>
              </a:ext>
            </a:extLst>
          </p:cNvPr>
          <p:cNvSpPr txBox="1"/>
          <p:nvPr/>
        </p:nvSpPr>
        <p:spPr>
          <a:xfrm>
            <a:off x="10549890" y="4392564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(3)</a:t>
            </a:r>
            <a:endParaRPr lang="en-US" sz="2800" dirty="0">
              <a:solidFill>
                <a:srgbClr val="D09E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416F102-3767-9805-1250-08B74AC7B67A}"/>
              </a:ext>
            </a:extLst>
          </p:cNvPr>
          <p:cNvSpPr txBox="1"/>
          <p:nvPr/>
        </p:nvSpPr>
        <p:spPr>
          <a:xfrm>
            <a:off x="3260362" y="5823515"/>
            <a:ext cx="929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D09E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(2)</a:t>
            </a:r>
            <a:endParaRPr lang="en-US" sz="2800" dirty="0">
              <a:solidFill>
                <a:srgbClr val="D09E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7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4FCB6-AA4E-FBB7-5192-49A95200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AD4D7-D1CE-FF01-39D8-8A80FB83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55CBC-3076-952D-390D-AD0BC3CA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540669-9DA9-B397-A81B-1FE2E37BB94B}"/>
              </a:ext>
            </a:extLst>
          </p:cNvPr>
          <p:cNvSpPr txBox="1"/>
          <p:nvPr/>
        </p:nvSpPr>
        <p:spPr>
          <a:xfrm>
            <a:off x="3581400" y="463089"/>
            <a:ext cx="59959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u="sng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Quiz (Check your understanding)</a:t>
            </a:r>
          </a:p>
        </p:txBody>
      </p:sp>
      <p:pic>
        <p:nvPicPr>
          <p:cNvPr id="8" name="Picture 7" descr="NEN | National Education Network">
            <a:extLst>
              <a:ext uri="{FF2B5EF4-FFF2-40B4-BE49-F238E27FC236}">
                <a16:creationId xmlns:a16="http://schemas.microsoft.com/office/drawing/2014/main" id="{26610ED1-2956-3082-FFF0-8FF358717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890" y="0"/>
            <a:ext cx="1642110" cy="7677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F61ABE4-722F-118B-F1F3-554488D0F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641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03E489-8C48-E53F-0B85-37548547FC78}"/>
              </a:ext>
            </a:extLst>
          </p:cNvPr>
          <p:cNvSpPr txBox="1"/>
          <p:nvPr/>
        </p:nvSpPr>
        <p:spPr>
          <a:xfrm>
            <a:off x="61536" y="1469017"/>
            <a:ext cx="12545388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1] To 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motivate the audience to take action, the information should be relevant and convincing.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747D8D-E754-C01A-A8B0-1A7A87074773}"/>
              </a:ext>
            </a:extLst>
          </p:cNvPr>
          <p:cNvSpPr txBox="1"/>
          <p:nvPr/>
        </p:nvSpPr>
        <p:spPr>
          <a:xfrm>
            <a:off x="177732" y="1777963"/>
            <a:ext cx="31599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(True).</a:t>
            </a:r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DED60F-28B1-DD58-713D-94247B47F4DE}"/>
              </a:ext>
            </a:extLst>
          </p:cNvPr>
          <p:cNvSpPr txBox="1"/>
          <p:nvPr/>
        </p:nvSpPr>
        <p:spPr>
          <a:xfrm>
            <a:off x="61536" y="2200419"/>
            <a:ext cx="120990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2] 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 the CTA on the first slide of your PowerPoint.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3FFDDA-D99C-EF28-2830-2947204FE13D}"/>
              </a:ext>
            </a:extLst>
          </p:cNvPr>
          <p:cNvSpPr txBox="1"/>
          <p:nvPr/>
        </p:nvSpPr>
        <p:spPr>
          <a:xfrm>
            <a:off x="92926" y="2631579"/>
            <a:ext cx="10565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(False).</a:t>
            </a:r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Put the CTA on the last slide of your PowerPoint.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1EE19B-7D59-301B-BA1E-F0A0A20BF933}"/>
              </a:ext>
            </a:extLst>
          </p:cNvPr>
          <p:cNvSpPr txBox="1"/>
          <p:nvPr/>
        </p:nvSpPr>
        <p:spPr>
          <a:xfrm>
            <a:off x="92926" y="3094519"/>
            <a:ext cx="1219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3] 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rhetorical questions are questions that need a specific answer.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F7098E-EE06-9055-7314-14F940576448}"/>
              </a:ext>
            </a:extLst>
          </p:cNvPr>
          <p:cNvSpPr txBox="1"/>
          <p:nvPr/>
        </p:nvSpPr>
        <p:spPr>
          <a:xfrm>
            <a:off x="287799" y="3604760"/>
            <a:ext cx="120762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(False). 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rhetorical questions are questions that we ask but don’t expect to be answered.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F731A9-1549-5C19-3463-6F7FD57665DE}"/>
              </a:ext>
            </a:extLst>
          </p:cNvPr>
          <p:cNvSpPr txBox="1"/>
          <p:nvPr/>
        </p:nvSpPr>
        <p:spPr>
          <a:xfrm>
            <a:off x="15073" y="4126436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“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come full circle” means you come back to the point where you began.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D359C2-86DA-0221-B2CB-6910F8785982}"/>
              </a:ext>
            </a:extLst>
          </p:cNvPr>
          <p:cNvSpPr txBox="1"/>
          <p:nvPr/>
        </p:nvSpPr>
        <p:spPr>
          <a:xfrm>
            <a:off x="9404047" y="4148181"/>
            <a:ext cx="110104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(True)</a:t>
            </a:r>
            <a:endParaRPr lang="en-US" sz="2400" b="1" i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E9E40B-BCF5-2152-8B57-570071733FA6}"/>
              </a:ext>
            </a:extLst>
          </p:cNvPr>
          <p:cNvSpPr txBox="1"/>
          <p:nvPr/>
        </p:nvSpPr>
        <p:spPr>
          <a:xfrm>
            <a:off x="15073" y="4676864"/>
            <a:ext cx="111478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altLang="en-US" sz="24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implement the technique of “come full circle”, Plan it from the end.</a:t>
            </a:r>
            <a:endParaRPr lang="en-US" sz="2400" b="1" i="1" dirty="0">
              <a:solidFill>
                <a:srgbClr val="D09E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75F431-CC04-AAE6-BC3C-2402739B8A00}"/>
              </a:ext>
            </a:extLst>
          </p:cNvPr>
          <p:cNvSpPr txBox="1"/>
          <p:nvPr/>
        </p:nvSpPr>
        <p:spPr>
          <a:xfrm>
            <a:off x="0" y="5717159"/>
            <a:ext cx="111629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D09E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alt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</a:t>
            </a:r>
            <a:r>
              <a:rPr lang="en-US" sz="2300" b="1" i="1" dirty="0">
                <a:solidFill>
                  <a:srgbClr val="D09E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quote should be relevant to the main point you come across and it memorable. 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1414EA-D57B-B9E8-AEE8-0F0CB083E4E7}"/>
              </a:ext>
            </a:extLst>
          </p:cNvPr>
          <p:cNvSpPr txBox="1"/>
          <p:nvPr/>
        </p:nvSpPr>
        <p:spPr>
          <a:xfrm>
            <a:off x="10857251" y="5672626"/>
            <a:ext cx="26694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(True)</a:t>
            </a:r>
            <a:endParaRPr lang="en-US" sz="2400" b="1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F7CF6-4EFE-7189-A769-9C3F5126667A}"/>
              </a:ext>
            </a:extLst>
          </p:cNvPr>
          <p:cNvSpPr txBox="1"/>
          <p:nvPr/>
        </p:nvSpPr>
        <p:spPr>
          <a:xfrm>
            <a:off x="-758415" y="5197120"/>
            <a:ext cx="129504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(False).</a:t>
            </a:r>
            <a:r>
              <a:rPr lang="en-US" alt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implement the technique of “come full circle”, Plan it from the beginning.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C70D47-B0EB-DD1A-63D9-4A19DB6727C7}"/>
              </a:ext>
            </a:extLst>
          </p:cNvPr>
          <p:cNvSpPr txBox="1"/>
          <p:nvPr/>
        </p:nvSpPr>
        <p:spPr>
          <a:xfrm>
            <a:off x="190897" y="1101673"/>
            <a:ext cx="111629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en-US" sz="20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Decide if the sentence</a:t>
            </a:r>
            <a:r>
              <a:rPr kumimoji="0" lang="en-US" altLang="en-US" sz="2000" b="1" i="1" u="none" strike="noStrike" cap="none" normalizeH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true (T) or false (F) and correct the mistake</a:t>
            </a:r>
            <a:endParaRPr lang="en-US" sz="2000" b="1" i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9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2879-A99B-5304-30E1-714830B7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8AF6D-8245-2183-0B32-AF380A62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BAA1E-4629-49B1-5C50-4C7FCA9F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EDC43F-6758-1B04-62DA-E9E396C0BCC4}"/>
              </a:ext>
            </a:extLst>
          </p:cNvPr>
          <p:cNvSpPr txBox="1"/>
          <p:nvPr/>
        </p:nvSpPr>
        <p:spPr>
          <a:xfrm>
            <a:off x="925286" y="1872344"/>
            <a:ext cx="8218714" cy="1315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Self Study</a:t>
            </a:r>
          </a:p>
          <a:p>
            <a:pPr marL="0" marR="0" indent="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https://www.youtube.com/watch?v=Z_z7A0v4VA0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7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07549-F568-6B0B-6DFB-63E5668E4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3160-82E8-4C2B-8F54-88F6D18EF3CF}" type="datetime1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1BC1A-38DE-2E40-6A8C-2FA16FAA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nen (national education network)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80769-4078-B3F6-F6AD-D041D5D0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24C92-1265-4741-8F9F-404A15D9386E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933F51-B1B8-75CA-DFCC-3F7CC4EB010E}"/>
              </a:ext>
            </a:extLst>
          </p:cNvPr>
          <p:cNvSpPr txBox="1"/>
          <p:nvPr/>
        </p:nvSpPr>
        <p:spPr>
          <a:xfrm>
            <a:off x="1983783" y="1923041"/>
            <a:ext cx="8558938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500" i="1" dirty="0">
                <a:solidFill>
                  <a:srgbClr val="002060"/>
                </a:solidFill>
                <a:latin typeface="Arial Black" panose="020B0A040201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4991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9387</TotalTime>
  <Words>921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</dc:creator>
  <cp:lastModifiedBy>East-Sound</cp:lastModifiedBy>
  <cp:revision>63</cp:revision>
  <dcterms:created xsi:type="dcterms:W3CDTF">2024-03-14T10:03:54Z</dcterms:created>
  <dcterms:modified xsi:type="dcterms:W3CDTF">2024-05-13T11:03:30Z</dcterms:modified>
</cp:coreProperties>
</file>